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27F7FB-68B4-4CEF-A07E-700F6D4B8B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7F7FB-68B4-4CEF-A07E-700F6D4B8B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7F7FB-68B4-4CEF-A07E-700F6D4B8B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7F7FB-68B4-4CEF-A07E-700F6D4B8B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27F7FB-68B4-4CEF-A07E-700F6D4B8BB7}"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7F7FB-68B4-4CEF-A07E-700F6D4B8BB7}"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27F7FB-68B4-4CEF-A07E-700F6D4B8BB7}" type="datetimeFigureOut">
              <a:rPr lang="en-US" smtClean="0"/>
              <a:pPr/>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27F7FB-68B4-4CEF-A07E-700F6D4B8BB7}" type="datetimeFigureOut">
              <a:rPr lang="en-US" smtClean="0"/>
              <a:pPr/>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7F7FB-68B4-4CEF-A07E-700F6D4B8BB7}" type="datetimeFigureOut">
              <a:rPr lang="en-US" smtClean="0"/>
              <a:pPr/>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7F7FB-68B4-4CEF-A07E-700F6D4B8BB7}"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7F7FB-68B4-4CEF-A07E-700F6D4B8BB7}"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7DB00-9D12-4010-A663-C19BFD69D8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7F7FB-68B4-4CEF-A07E-700F6D4B8BB7}" type="datetimeFigureOut">
              <a:rPr lang="en-US" smtClean="0"/>
              <a:pPr/>
              <a:t>12/8/2022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7DB00-9D12-4010-A663-C19BFD69D8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l="19643" t="18571" r="23214" b="17857"/>
          <a:stretch>
            <a:fillRect/>
          </a:stretch>
        </p:blipFill>
        <p:spPr bwMode="auto">
          <a:xfrm>
            <a:off x="-32" y="0"/>
            <a:ext cx="9144064" cy="6858000"/>
          </a:xfrm>
          <a:prstGeom prst="rect">
            <a:avLst/>
          </a:prstGeom>
          <a:noFill/>
          <a:ln w="9525">
            <a:noFill/>
            <a:miter lim="800000"/>
            <a:headEnd/>
            <a:tailEnd/>
          </a:ln>
          <a:effectLst/>
        </p:spPr>
      </p:pic>
      <p:sp>
        <p:nvSpPr>
          <p:cNvPr id="7" name="Title 1">
            <a:extLst>
              <a:ext uri="{FF2B5EF4-FFF2-40B4-BE49-F238E27FC236}">
                <a16:creationId xmlns="" xmlns:a16="http://schemas.microsoft.com/office/drawing/2014/main" id="{65374594-A200-E6AA-6228-288CAC65634B}"/>
              </a:ext>
            </a:extLst>
          </p:cNvPr>
          <p:cNvSpPr txBox="1">
            <a:spLocks/>
          </p:cNvSpPr>
          <p:nvPr/>
        </p:nvSpPr>
        <p:spPr>
          <a:xfrm>
            <a:off x="3286084" y="1142984"/>
            <a:ext cx="5857916" cy="200978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72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FINANCIAL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72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MARKETS</a:t>
            </a:r>
            <a:endParaRPr kumimoji="0" lang="en-US" sz="72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pic>
        <p:nvPicPr>
          <p:cNvPr id="8" name="Picture 7" descr="bearish-stock-market-h7j5141cg4jjmdwa.jpg"/>
          <p:cNvPicPr>
            <a:picLocks noChangeAspect="1"/>
          </p:cNvPicPr>
          <p:nvPr/>
        </p:nvPicPr>
        <p:blipFill>
          <a:blip r:embed="rId3" cstate="print"/>
          <a:stretch>
            <a:fillRect/>
          </a:stretch>
        </p:blipFill>
        <p:spPr>
          <a:xfrm>
            <a:off x="7111985" y="5715016"/>
            <a:ext cx="2032015" cy="1143008"/>
          </a:xfrm>
          <a:prstGeom prst="rect">
            <a:avLst/>
          </a:prstGeom>
        </p:spPr>
      </p:pic>
      <p:pic>
        <p:nvPicPr>
          <p:cNvPr id="9" name="Picture 2"/>
          <p:cNvPicPr>
            <a:picLocks noChangeAspect="1" noChangeArrowheads="1"/>
          </p:cNvPicPr>
          <p:nvPr/>
        </p:nvPicPr>
        <p:blipFill>
          <a:blip r:embed="rId2"/>
          <a:srcRect l="34375" t="18571" r="51786" b="17857"/>
          <a:stretch>
            <a:fillRect/>
          </a:stretch>
        </p:blipFill>
        <p:spPr bwMode="auto">
          <a:xfrm>
            <a:off x="-32" y="-24"/>
            <a:ext cx="2214578"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60" y="-24"/>
            <a:ext cx="6715140" cy="1143000"/>
          </a:xfrm>
        </p:spPr>
        <p:txBody>
          <a:bodyPr>
            <a:normAutofit/>
          </a:bodyPr>
          <a:lstStyle/>
          <a:p>
            <a:r>
              <a:rPr lang="en-US" sz="2800" b="1" dirty="0" smtClean="0">
                <a:latin typeface="Arial" panose="020B0604020202020204" pitchFamily="34" charset="0"/>
                <a:cs typeface="Arial" panose="020B0604020202020204" pitchFamily="34" charset="0"/>
              </a:rPr>
              <a:t>Relationship Between Capital Market And Money Market…</a:t>
            </a:r>
            <a:endParaRPr lang="en-US" sz="2800" dirty="0"/>
          </a:p>
        </p:txBody>
      </p:sp>
      <p:sp>
        <p:nvSpPr>
          <p:cNvPr id="3" name="Content Placeholder 2"/>
          <p:cNvSpPr>
            <a:spLocks noGrp="1"/>
          </p:cNvSpPr>
          <p:nvPr>
            <p:ph idx="1"/>
          </p:nvPr>
        </p:nvSpPr>
        <p:spPr>
          <a:xfrm>
            <a:off x="2500298" y="1714488"/>
            <a:ext cx="6572264" cy="3857652"/>
          </a:xfrm>
        </p:spPr>
        <p:txBody>
          <a:bodyPr>
            <a:normAutofit/>
          </a:bodyPr>
          <a:lstStyle/>
          <a:p>
            <a:pPr marL="0" indent="0" algn="just">
              <a:buNone/>
            </a:pPr>
            <a:r>
              <a:rPr lang="en-US" sz="2400" dirty="0" smtClean="0">
                <a:latin typeface="Arial" panose="020B0604020202020204" pitchFamily="34" charset="0"/>
                <a:cs typeface="Arial" panose="020B0604020202020204" pitchFamily="34" charset="0"/>
              </a:rPr>
              <a:t>Conceptually, these two markets are different from each others. Money market refers to the market for short term funds whereas capital market refers to the market for long term funds. But the money and capital market are not independent, they are closely related because of these following reasons-</a:t>
            </a:r>
          </a:p>
          <a:p>
            <a:pPr algn="just">
              <a:buNone/>
            </a:pPr>
            <a:endParaRPr lang="en-US" sz="2400" dirty="0"/>
          </a:p>
        </p:txBody>
      </p:sp>
      <p:pic>
        <p:nvPicPr>
          <p:cNvPr id="4" name="Picture 2"/>
          <p:cNvPicPr>
            <a:picLocks noChangeAspect="1" noChangeArrowheads="1"/>
          </p:cNvPicPr>
          <p:nvPr/>
        </p:nvPicPr>
        <p:blipFill>
          <a:blip r:embed="rId2"/>
          <a:srcRect l="34375" t="18571" r="51786" b="17857"/>
          <a:stretch>
            <a:fillRect/>
          </a:stretch>
        </p:blipFill>
        <p:spPr bwMode="auto">
          <a:xfrm>
            <a:off x="-32" y="-24"/>
            <a:ext cx="2500330" cy="6858000"/>
          </a:xfrm>
          <a:prstGeom prst="rect">
            <a:avLst/>
          </a:prstGeom>
          <a:noFill/>
          <a:ln w="9525">
            <a:noFill/>
            <a:miter lim="800000"/>
            <a:headEnd/>
            <a:tailEnd/>
          </a:ln>
          <a:effectLst/>
        </p:spPr>
      </p:pic>
      <p:pic>
        <p:nvPicPr>
          <p:cNvPr id="5" name="Picture 4" descr="bearish-stock-market-h7j5141cg4jjmdwa.jpg"/>
          <p:cNvPicPr>
            <a:picLocks noChangeAspect="1"/>
          </p:cNvPicPr>
          <p:nvPr/>
        </p:nvPicPr>
        <p:blipFill>
          <a:blip r:embed="rId3" cstate="print"/>
          <a:stretch>
            <a:fillRect/>
          </a:stretch>
        </p:blipFill>
        <p:spPr>
          <a:xfrm>
            <a:off x="7111985" y="5715016"/>
            <a:ext cx="2032015" cy="114300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84" y="-24"/>
            <a:ext cx="6858016" cy="1143000"/>
          </a:xfrm>
        </p:spPr>
        <p:txBody>
          <a:bodyPr>
            <a:normAutofit/>
          </a:bodyPr>
          <a:lstStyle/>
          <a:p>
            <a:r>
              <a:rPr lang="en-US" sz="2800" b="1" dirty="0" smtClean="0">
                <a:latin typeface="Arial" panose="020B0604020202020204" pitchFamily="34" charset="0"/>
                <a:cs typeface="Arial" panose="020B0604020202020204" pitchFamily="34" charset="0"/>
              </a:rPr>
              <a:t>...Relationship Between Capital Market And Money Market…</a:t>
            </a:r>
            <a:endParaRPr lang="en-US" sz="2800" dirty="0"/>
          </a:p>
        </p:txBody>
      </p:sp>
      <p:sp>
        <p:nvSpPr>
          <p:cNvPr id="3" name="Content Placeholder 2"/>
          <p:cNvSpPr>
            <a:spLocks noGrp="1"/>
          </p:cNvSpPr>
          <p:nvPr>
            <p:ph idx="1"/>
          </p:nvPr>
        </p:nvSpPr>
        <p:spPr>
          <a:xfrm>
            <a:off x="2500298" y="1714488"/>
            <a:ext cx="6572264" cy="3857652"/>
          </a:xfrm>
        </p:spPr>
        <p:txBody>
          <a:bodyPr>
            <a:normAutofit/>
          </a:bodyPr>
          <a:lstStyle/>
          <a:p>
            <a:pPr algn="just">
              <a:buNone/>
            </a:pPr>
            <a:r>
              <a:rPr lang="en-US" sz="2400" b="1" dirty="0" smtClean="0">
                <a:latin typeface="Arial" panose="020B0604020202020204" pitchFamily="34" charset="0"/>
                <a:cs typeface="Arial" panose="020B0604020202020204" pitchFamily="34" charset="0"/>
              </a:rPr>
              <a:t>1. Inter-related interest rates:- </a:t>
            </a:r>
            <a:r>
              <a:rPr lang="en-US" sz="2400" dirty="0" smtClean="0">
                <a:latin typeface="Arial" panose="020B0604020202020204" pitchFamily="34" charset="0"/>
                <a:cs typeface="Arial" panose="020B0604020202020204" pitchFamily="34" charset="0"/>
              </a:rPr>
              <a:t>The long term and short term markets are interrelated because sometimes the short term interest rate affects the long term interested and vice versa. A rise in the short term interest rate reflecting the condition of credit stringency which is likely to be followed by a rise in long term interest rates.</a:t>
            </a:r>
          </a:p>
          <a:p>
            <a:pPr algn="just">
              <a:buNone/>
            </a:pPr>
            <a:endParaRPr lang="en-US" sz="2400" dirty="0"/>
          </a:p>
        </p:txBody>
      </p:sp>
      <p:pic>
        <p:nvPicPr>
          <p:cNvPr id="4" name="Picture 2"/>
          <p:cNvPicPr>
            <a:picLocks noChangeAspect="1" noChangeArrowheads="1"/>
          </p:cNvPicPr>
          <p:nvPr/>
        </p:nvPicPr>
        <p:blipFill>
          <a:blip r:embed="rId2"/>
          <a:srcRect l="34375" t="18571" r="51786" b="17857"/>
          <a:stretch>
            <a:fillRect/>
          </a:stretch>
        </p:blipFill>
        <p:spPr bwMode="auto">
          <a:xfrm>
            <a:off x="-32" y="-24"/>
            <a:ext cx="2500330" cy="6858000"/>
          </a:xfrm>
          <a:prstGeom prst="rect">
            <a:avLst/>
          </a:prstGeom>
          <a:noFill/>
          <a:ln w="9525">
            <a:noFill/>
            <a:miter lim="800000"/>
            <a:headEnd/>
            <a:tailEnd/>
          </a:ln>
          <a:effectLst/>
        </p:spPr>
      </p:pic>
      <p:pic>
        <p:nvPicPr>
          <p:cNvPr id="5" name="Picture 4" descr="bearish-stock-market-h7j5141cg4jjmdwa.jpg"/>
          <p:cNvPicPr>
            <a:picLocks noChangeAspect="1"/>
          </p:cNvPicPr>
          <p:nvPr/>
        </p:nvPicPr>
        <p:blipFill>
          <a:blip r:embed="rId3" cstate="print"/>
          <a:stretch>
            <a:fillRect/>
          </a:stretch>
        </p:blipFill>
        <p:spPr>
          <a:xfrm>
            <a:off x="7111985" y="5715016"/>
            <a:ext cx="2032015" cy="114300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84" y="-24"/>
            <a:ext cx="6858016" cy="1143000"/>
          </a:xfrm>
        </p:spPr>
        <p:txBody>
          <a:bodyPr>
            <a:normAutofit/>
          </a:bodyPr>
          <a:lstStyle/>
          <a:p>
            <a:r>
              <a:rPr lang="en-US" sz="2800" b="1" dirty="0" smtClean="0">
                <a:latin typeface="Arial" panose="020B0604020202020204" pitchFamily="34" charset="0"/>
                <a:cs typeface="Arial" panose="020B0604020202020204" pitchFamily="34" charset="0"/>
              </a:rPr>
              <a:t>...Relationship Between Capital Market And Money Market…</a:t>
            </a:r>
            <a:endParaRPr lang="en-US" sz="2800" dirty="0"/>
          </a:p>
        </p:txBody>
      </p:sp>
      <p:sp>
        <p:nvSpPr>
          <p:cNvPr id="3" name="Content Placeholder 2"/>
          <p:cNvSpPr>
            <a:spLocks noGrp="1"/>
          </p:cNvSpPr>
          <p:nvPr>
            <p:ph idx="1"/>
          </p:nvPr>
        </p:nvSpPr>
        <p:spPr>
          <a:xfrm>
            <a:off x="2571736" y="1714488"/>
            <a:ext cx="6572264" cy="3429024"/>
          </a:xfrm>
        </p:spPr>
        <p:txBody>
          <a:bodyPr>
            <a:normAutofit/>
          </a:bodyPr>
          <a:lstStyle/>
          <a:p>
            <a:pPr marL="457200" indent="-457200" algn="just">
              <a:buNone/>
            </a:pPr>
            <a:r>
              <a:rPr lang="en-US" sz="2400" b="1" dirty="0" smtClean="0">
                <a:latin typeface="Arial" panose="020B0604020202020204" pitchFamily="34" charset="0"/>
                <a:cs typeface="Arial" panose="020B0604020202020204" pitchFamily="34" charset="0"/>
              </a:rPr>
              <a:t>2. Common Institutions:- </a:t>
            </a:r>
            <a:r>
              <a:rPr lang="en-US" sz="2400" dirty="0" smtClean="0">
                <a:latin typeface="Arial" panose="020B0604020202020204" pitchFamily="34" charset="0"/>
                <a:cs typeface="Arial" panose="020B0604020202020204" pitchFamily="34" charset="0"/>
              </a:rPr>
              <a:t>Some Institutions such as commercial banks serve both the money and capital markets. The dealers in short term market also purchase and sell long term bonds and security in the capital market.</a:t>
            </a:r>
          </a:p>
          <a:p>
            <a:pPr marL="457200" indent="-457200" algn="just">
              <a:buFont typeface="+mj-lt"/>
              <a:buAutoNum type="arabicPeriod"/>
            </a:pPr>
            <a:endParaRPr lang="en-US" sz="2400" dirty="0" smtClean="0">
              <a:latin typeface="Arial" panose="020B0604020202020204" pitchFamily="34" charset="0"/>
              <a:cs typeface="Arial" panose="020B0604020202020204" pitchFamily="34" charset="0"/>
            </a:endParaRPr>
          </a:p>
          <a:p>
            <a:pPr marL="457200" indent="-457200" algn="just">
              <a:buNone/>
            </a:pPr>
            <a:endParaRPr lang="en-US" sz="2400" dirty="0"/>
          </a:p>
        </p:txBody>
      </p:sp>
      <p:pic>
        <p:nvPicPr>
          <p:cNvPr id="4" name="Picture 2"/>
          <p:cNvPicPr>
            <a:picLocks noChangeAspect="1" noChangeArrowheads="1"/>
          </p:cNvPicPr>
          <p:nvPr/>
        </p:nvPicPr>
        <p:blipFill>
          <a:blip r:embed="rId2"/>
          <a:srcRect l="34375" t="18571" r="51786" b="17857"/>
          <a:stretch>
            <a:fillRect/>
          </a:stretch>
        </p:blipFill>
        <p:spPr bwMode="auto">
          <a:xfrm>
            <a:off x="-32" y="-24"/>
            <a:ext cx="2500330" cy="6858000"/>
          </a:xfrm>
          <a:prstGeom prst="rect">
            <a:avLst/>
          </a:prstGeom>
          <a:noFill/>
          <a:ln w="9525">
            <a:noFill/>
            <a:miter lim="800000"/>
            <a:headEnd/>
            <a:tailEnd/>
          </a:ln>
          <a:effectLst/>
        </p:spPr>
      </p:pic>
      <p:pic>
        <p:nvPicPr>
          <p:cNvPr id="5" name="Picture 4" descr="bearish-stock-market-h7j5141cg4jjmdwa.jpg"/>
          <p:cNvPicPr>
            <a:picLocks noChangeAspect="1"/>
          </p:cNvPicPr>
          <p:nvPr/>
        </p:nvPicPr>
        <p:blipFill>
          <a:blip r:embed="rId3" cstate="print"/>
          <a:stretch>
            <a:fillRect/>
          </a:stretch>
        </p:blipFill>
        <p:spPr>
          <a:xfrm>
            <a:off x="7111985" y="5715016"/>
            <a:ext cx="2032015" cy="114300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84" y="-24"/>
            <a:ext cx="6858016" cy="1143000"/>
          </a:xfrm>
        </p:spPr>
        <p:txBody>
          <a:bodyPr>
            <a:normAutofit/>
          </a:bodyPr>
          <a:lstStyle/>
          <a:p>
            <a:r>
              <a:rPr lang="en-US" sz="2800" b="1" dirty="0" smtClean="0">
                <a:latin typeface="Arial" panose="020B0604020202020204" pitchFamily="34" charset="0"/>
                <a:cs typeface="Arial" panose="020B0604020202020204" pitchFamily="34" charset="0"/>
              </a:rPr>
              <a:t>...Relationship Between Capital Market And Money Market…</a:t>
            </a:r>
            <a:endParaRPr lang="en-US" sz="2800" dirty="0"/>
          </a:p>
        </p:txBody>
      </p:sp>
      <p:sp>
        <p:nvSpPr>
          <p:cNvPr id="3" name="Content Placeholder 2"/>
          <p:cNvSpPr>
            <a:spLocks noGrp="1"/>
          </p:cNvSpPr>
          <p:nvPr>
            <p:ph idx="1"/>
          </p:nvPr>
        </p:nvSpPr>
        <p:spPr>
          <a:xfrm>
            <a:off x="2500330" y="1142984"/>
            <a:ext cx="6572264" cy="3500462"/>
          </a:xfrm>
        </p:spPr>
        <p:txBody>
          <a:bodyPr>
            <a:normAutofit fontScale="92500" lnSpcReduction="10000"/>
          </a:bodyPr>
          <a:lstStyle/>
          <a:p>
            <a:pPr marL="457200" indent="-457200" algn="just">
              <a:buNone/>
            </a:pPr>
            <a:endParaRPr lang="en-US" sz="2400" dirty="0" smtClean="0">
              <a:latin typeface="Arial" panose="020B0604020202020204" pitchFamily="34" charset="0"/>
              <a:cs typeface="Arial" panose="020B0604020202020204" pitchFamily="34" charset="0"/>
            </a:endParaRPr>
          </a:p>
          <a:p>
            <a:pPr marL="457200" indent="-457200" algn="just">
              <a:buFont typeface="+mj-lt"/>
              <a:buAutoNum type="arabicPeriod"/>
            </a:pPr>
            <a:endParaRPr lang="en-US" sz="2400" dirty="0" smtClean="0">
              <a:latin typeface="Arial" panose="020B0604020202020204" pitchFamily="34" charset="0"/>
              <a:cs typeface="Arial" panose="020B0604020202020204" pitchFamily="34" charset="0"/>
            </a:endParaRPr>
          </a:p>
          <a:p>
            <a:pPr marL="457200" indent="-457200" algn="just">
              <a:buNone/>
            </a:pPr>
            <a:r>
              <a:rPr lang="en-US" sz="2400" b="1" dirty="0" smtClean="0">
                <a:latin typeface="Arial" panose="020B0604020202020204" pitchFamily="34" charset="0"/>
                <a:cs typeface="Arial" panose="020B0604020202020204" pitchFamily="34" charset="0"/>
              </a:rPr>
              <a:t>3. Similar users:- </a:t>
            </a:r>
            <a:r>
              <a:rPr lang="en-US" sz="2400" dirty="0" smtClean="0">
                <a:latin typeface="Arial" panose="020B0604020202020204" pitchFamily="34" charset="0"/>
                <a:cs typeface="Arial" panose="020B0604020202020204" pitchFamily="34" charset="0"/>
              </a:rPr>
              <a:t>The users of fund may get funds, from either type of the market. A corporation needs funds for additional inventory might borrower, short term loan by selling commercial paper or by negotiating bank loan through money market whereas it might also float a bond issue or sell share for working capital purpose in capital market.</a:t>
            </a:r>
          </a:p>
          <a:p>
            <a:pPr marL="457200" indent="-457200" algn="just">
              <a:buFont typeface="+mj-lt"/>
              <a:buAutoNum type="arabicPeriod"/>
            </a:pPr>
            <a:endParaRPr lang="en-US" sz="2400" dirty="0" smtClean="0">
              <a:latin typeface="Arial" panose="020B0604020202020204" pitchFamily="34" charset="0"/>
              <a:cs typeface="Arial" panose="020B0604020202020204" pitchFamily="34" charset="0"/>
            </a:endParaRPr>
          </a:p>
          <a:p>
            <a:pPr marL="457200" indent="-457200" algn="just">
              <a:buNone/>
            </a:pPr>
            <a:endParaRPr lang="en-US" sz="2400" dirty="0"/>
          </a:p>
        </p:txBody>
      </p:sp>
      <p:pic>
        <p:nvPicPr>
          <p:cNvPr id="4" name="Picture 2"/>
          <p:cNvPicPr>
            <a:picLocks noChangeAspect="1" noChangeArrowheads="1"/>
          </p:cNvPicPr>
          <p:nvPr/>
        </p:nvPicPr>
        <p:blipFill>
          <a:blip r:embed="rId2"/>
          <a:srcRect l="34375" t="18571" r="51786" b="17857"/>
          <a:stretch>
            <a:fillRect/>
          </a:stretch>
        </p:blipFill>
        <p:spPr bwMode="auto">
          <a:xfrm>
            <a:off x="-32" y="-24"/>
            <a:ext cx="2500330" cy="6858000"/>
          </a:xfrm>
          <a:prstGeom prst="rect">
            <a:avLst/>
          </a:prstGeom>
          <a:noFill/>
          <a:ln w="9525">
            <a:noFill/>
            <a:miter lim="800000"/>
            <a:headEnd/>
            <a:tailEnd/>
          </a:ln>
          <a:effectLst/>
        </p:spPr>
      </p:pic>
      <p:pic>
        <p:nvPicPr>
          <p:cNvPr id="5" name="Picture 4" descr="bearish-stock-market-h7j5141cg4jjmdwa.jpg"/>
          <p:cNvPicPr>
            <a:picLocks noChangeAspect="1"/>
          </p:cNvPicPr>
          <p:nvPr/>
        </p:nvPicPr>
        <p:blipFill>
          <a:blip r:embed="rId3" cstate="print"/>
          <a:stretch>
            <a:fillRect/>
          </a:stretch>
        </p:blipFill>
        <p:spPr>
          <a:xfrm>
            <a:off x="7111985" y="5715016"/>
            <a:ext cx="2032015" cy="114300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84" y="-24"/>
            <a:ext cx="6858016" cy="1143000"/>
          </a:xfrm>
        </p:spPr>
        <p:txBody>
          <a:bodyPr>
            <a:normAutofit/>
          </a:bodyPr>
          <a:lstStyle/>
          <a:p>
            <a:r>
              <a:rPr lang="en-US" sz="2800" b="1" dirty="0" smtClean="0">
                <a:latin typeface="Arial" panose="020B0604020202020204" pitchFamily="34" charset="0"/>
                <a:cs typeface="Arial" panose="020B0604020202020204" pitchFamily="34" charset="0"/>
              </a:rPr>
              <a:t>...Relationship Between Capital Market And Money Market…</a:t>
            </a:r>
            <a:endParaRPr lang="en-US" sz="2800" dirty="0"/>
          </a:p>
        </p:txBody>
      </p:sp>
      <p:sp>
        <p:nvSpPr>
          <p:cNvPr id="3" name="Content Placeholder 2"/>
          <p:cNvSpPr>
            <a:spLocks noGrp="1"/>
          </p:cNvSpPr>
          <p:nvPr>
            <p:ph idx="1"/>
          </p:nvPr>
        </p:nvSpPr>
        <p:spPr>
          <a:xfrm>
            <a:off x="2500330" y="1071546"/>
            <a:ext cx="6572264" cy="5072098"/>
          </a:xfrm>
        </p:spPr>
        <p:txBody>
          <a:bodyPr>
            <a:normAutofit/>
          </a:bodyPr>
          <a:lstStyle/>
          <a:p>
            <a:pPr marL="457200" indent="-457200">
              <a:buNone/>
            </a:pPr>
            <a:endParaRPr lang="en-US" sz="2400" dirty="0" smtClean="0">
              <a:latin typeface="Arial" panose="020B0604020202020204" pitchFamily="34" charset="0"/>
              <a:cs typeface="Arial" panose="020B0604020202020204" pitchFamily="34" charset="0"/>
            </a:endParaRPr>
          </a:p>
          <a:p>
            <a:pPr marL="457200" indent="-457200">
              <a:buNone/>
            </a:pPr>
            <a:r>
              <a:rPr lang="en-US" sz="2400" b="1" dirty="0" smtClean="0">
                <a:latin typeface="Arial" panose="020B0604020202020204" pitchFamily="34" charset="0"/>
                <a:cs typeface="Arial" panose="020B0604020202020204" pitchFamily="34" charset="0"/>
              </a:rPr>
              <a:t>4. Common investors:-</a:t>
            </a:r>
          </a:p>
          <a:p>
            <a:pPr marL="457200" indent="-457200" algn="just">
              <a:buNone/>
            </a:pP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The suppliers/investors of funds may choose to supply funds to either one market or both markets depending upon their investment policies and available rate of return.</a:t>
            </a:r>
          </a:p>
          <a:p>
            <a:pPr marL="457200" indent="-457200">
              <a:buFont typeface="+mj-lt"/>
              <a:buAutoNum type="arabicPeriod"/>
            </a:pPr>
            <a:endParaRPr lang="en-US" sz="2400" dirty="0"/>
          </a:p>
        </p:txBody>
      </p:sp>
      <p:pic>
        <p:nvPicPr>
          <p:cNvPr id="4" name="Picture 2"/>
          <p:cNvPicPr>
            <a:picLocks noChangeAspect="1" noChangeArrowheads="1"/>
          </p:cNvPicPr>
          <p:nvPr/>
        </p:nvPicPr>
        <p:blipFill>
          <a:blip r:embed="rId2"/>
          <a:srcRect l="34375" t="18571" r="51786" b="17857"/>
          <a:stretch>
            <a:fillRect/>
          </a:stretch>
        </p:blipFill>
        <p:spPr bwMode="auto">
          <a:xfrm>
            <a:off x="-32" y="-24"/>
            <a:ext cx="2500330" cy="6858000"/>
          </a:xfrm>
          <a:prstGeom prst="rect">
            <a:avLst/>
          </a:prstGeom>
          <a:noFill/>
          <a:ln w="9525">
            <a:noFill/>
            <a:miter lim="800000"/>
            <a:headEnd/>
            <a:tailEnd/>
          </a:ln>
          <a:effectLst/>
        </p:spPr>
      </p:pic>
      <p:pic>
        <p:nvPicPr>
          <p:cNvPr id="5" name="Picture 4" descr="bearish-stock-market-h7j5141cg4jjmdwa.jpg"/>
          <p:cNvPicPr>
            <a:picLocks noChangeAspect="1"/>
          </p:cNvPicPr>
          <p:nvPr/>
        </p:nvPicPr>
        <p:blipFill>
          <a:blip r:embed="rId3" cstate="print"/>
          <a:stretch>
            <a:fillRect/>
          </a:stretch>
        </p:blipFill>
        <p:spPr>
          <a:xfrm>
            <a:off x="7111985" y="5715016"/>
            <a:ext cx="2032015" cy="114300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266</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Relationship Between Capital Market And Money Market…</vt:lpstr>
      <vt:lpstr>...Relationship Between Capital Market And Money Market…</vt:lpstr>
      <vt:lpstr>...Relationship Between Capital Market And Money Market…</vt:lpstr>
      <vt:lpstr>...Relationship Between Capital Market And Money Market…</vt:lpstr>
      <vt:lpstr>...Relationship Between Capital Market And Money Market…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Between Capital Market And Money Market…</dc:title>
  <dc:creator>dell</dc:creator>
  <cp:lastModifiedBy>dell</cp:lastModifiedBy>
  <cp:revision>2</cp:revision>
  <dcterms:created xsi:type="dcterms:W3CDTF">2022-12-08T00:07:26Z</dcterms:created>
  <dcterms:modified xsi:type="dcterms:W3CDTF">2022-12-08T00:13:24Z</dcterms:modified>
</cp:coreProperties>
</file>